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7"/>
  </p:notesMasterIdLst>
  <p:sldIdLst>
    <p:sldId id="256" r:id="rId2"/>
    <p:sldId id="257" r:id="rId3"/>
    <p:sldId id="310" r:id="rId4"/>
    <p:sldId id="312" r:id="rId5"/>
    <p:sldId id="311" r:id="rId6"/>
    <p:sldId id="314" r:id="rId7"/>
    <p:sldId id="313" r:id="rId8"/>
    <p:sldId id="287" r:id="rId9"/>
    <p:sldId id="322" r:id="rId10"/>
    <p:sldId id="324" r:id="rId11"/>
    <p:sldId id="289" r:id="rId12"/>
    <p:sldId id="292" r:id="rId13"/>
    <p:sldId id="293" r:id="rId14"/>
    <p:sldId id="294" r:id="rId15"/>
    <p:sldId id="295" r:id="rId16"/>
    <p:sldId id="297" r:id="rId17"/>
    <p:sldId id="325" r:id="rId18"/>
    <p:sldId id="304" r:id="rId19"/>
    <p:sldId id="305" r:id="rId20"/>
    <p:sldId id="279" r:id="rId21"/>
    <p:sldId id="280" r:id="rId22"/>
    <p:sldId id="281" r:id="rId23"/>
    <p:sldId id="283" r:id="rId24"/>
    <p:sldId id="282" r:id="rId25"/>
    <p:sldId id="318" r:id="rId26"/>
  </p:sldIdLst>
  <p:sldSz cx="9144000" cy="5143500" type="screen16x9"/>
  <p:notesSz cx="6858000" cy="9144000"/>
  <p:embeddedFontLst>
    <p:embeddedFont>
      <p:font typeface="Lato" panose="020B0604020202020204" charset="0"/>
      <p:regular r:id="rId28"/>
      <p:bold r:id="rId29"/>
      <p:italic r:id="rId30"/>
      <p:boldItalic r:id="rId31"/>
    </p:embeddedFont>
    <p:embeddedFont>
      <p:font typeface="Raleway"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75f29f69d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75f29f69d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75f29f69d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75f29f69d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75ee0a9515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75ee0a951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5ee0a951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75ee0a951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5ee0a9515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75ee0a9515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75ee0a951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75ee0a951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5ee0a9515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5ee0a9515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f88252dc4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6c4f466d97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6c4f466d97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6c4f466d9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6c4f466d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f88252dc4_0_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f88252dc4_0_1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75f1a0df0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75f1a0df0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6c4f466d9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6c4f466d9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www.wvva.com/story/35759197/princeton-community-hospital-hit-by-ransom-ware-demand"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dirty="0" err="1">
                <a:solidFill>
                  <a:srgbClr val="000000"/>
                </a:solidFill>
              </a:rPr>
              <a:t>NotPetya</a:t>
            </a:r>
            <a:endParaRPr dirty="0"/>
          </a:p>
        </p:txBody>
      </p:sp>
      <p:sp>
        <p:nvSpPr>
          <p:cNvPr id="177" name="Google Shape;177;p18"/>
          <p:cNvSpPr txBox="1">
            <a:spLocks noGrp="1"/>
          </p:cNvSpPr>
          <p:nvPr>
            <p:ph type="subTitle" idx="1"/>
          </p:nvPr>
        </p:nvSpPr>
        <p:spPr>
          <a:xfrm>
            <a:off x="729450" y="2154799"/>
            <a:ext cx="4890900" cy="11891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dirty="0"/>
              <a:t>It’s coming for your money, not your soul.</a:t>
            </a:r>
          </a:p>
          <a:p>
            <a:pPr marL="0" lvl="0" indent="0" algn="l" rtl="0">
              <a:spcBef>
                <a:spcPts val="0"/>
              </a:spcBef>
              <a:spcAft>
                <a:spcPts val="0"/>
              </a:spcAft>
              <a:buNone/>
            </a:pPr>
            <a:endParaRPr lang="en-GB" sz="1400" b="1" dirty="0"/>
          </a:p>
          <a:p>
            <a:pPr marL="0" lvl="0" indent="0" algn="l" rtl="0">
              <a:spcBef>
                <a:spcPts val="0"/>
              </a:spcBef>
              <a:spcAft>
                <a:spcPts val="0"/>
              </a:spcAft>
              <a:buNone/>
            </a:pPr>
            <a:endParaRPr lang="en-GB" sz="1400" b="1" dirty="0"/>
          </a:p>
          <a:p>
            <a:pPr marL="0" lvl="0" indent="0" algn="l" rtl="0">
              <a:spcBef>
                <a:spcPts val="0"/>
              </a:spcBef>
              <a:spcAft>
                <a:spcPts val="0"/>
              </a:spcAft>
              <a:buNone/>
            </a:pPr>
            <a:r>
              <a:rPr lang="en-GB" sz="1400" b="1" dirty="0"/>
              <a:t>By Rick Neal, Yahya </a:t>
            </a:r>
            <a:r>
              <a:rPr lang="en-GB" sz="1400" b="1" dirty="0" err="1"/>
              <a:t>Forihat</a:t>
            </a:r>
            <a:r>
              <a:rPr lang="en-GB" sz="1400" b="1" dirty="0"/>
              <a:t>, Justin Prosser, and Jordan </a:t>
            </a:r>
            <a:r>
              <a:rPr lang="en-GB" sz="1400" b="1" dirty="0" err="1"/>
              <a:t>Lemite</a:t>
            </a:r>
            <a:endParaRPr sz="1400" b="1" dirty="0"/>
          </a:p>
          <a:p>
            <a:pPr marL="0" lvl="0" indent="0" algn="l" rtl="0">
              <a:spcBef>
                <a:spcPts val="0"/>
              </a:spcBef>
              <a:spcAft>
                <a:spcPts val="0"/>
              </a:spcAft>
              <a:buNone/>
            </a:pPr>
            <a:endParaRPr sz="1400" b="1" dirty="0"/>
          </a:p>
        </p:txBody>
      </p:sp>
      <p:pic>
        <p:nvPicPr>
          <p:cNvPr id="1026" name="Picture 2">
            <a:extLst>
              <a:ext uri="{FF2B5EF4-FFF2-40B4-BE49-F238E27FC236}">
                <a16:creationId xmlns:a16="http://schemas.microsoft.com/office/drawing/2014/main" id="{8DA51730-DC44-40E3-BAF8-B82CD3C1B2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687" y="562916"/>
            <a:ext cx="3886313" cy="23395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1D83C7-7D52-43F9-A7B5-CAC47B4FA5AF}"/>
              </a:ext>
            </a:extLst>
          </p:cNvPr>
          <p:cNvPicPr>
            <a:picLocks noChangeAspect="1"/>
          </p:cNvPicPr>
          <p:nvPr/>
        </p:nvPicPr>
        <p:blipFill>
          <a:blip r:embed="rId2"/>
          <a:stretch>
            <a:fillRect/>
          </a:stretch>
        </p:blipFill>
        <p:spPr>
          <a:xfrm>
            <a:off x="4101984" y="0"/>
            <a:ext cx="4320791" cy="5143500"/>
          </a:xfrm>
          <a:prstGeom prst="rect">
            <a:avLst/>
          </a:prstGeom>
        </p:spPr>
      </p:pic>
      <p:sp>
        <p:nvSpPr>
          <p:cNvPr id="7" name="Title 6">
            <a:extLst>
              <a:ext uri="{FF2B5EF4-FFF2-40B4-BE49-F238E27FC236}">
                <a16:creationId xmlns:a16="http://schemas.microsoft.com/office/drawing/2014/main" id="{61348BAC-E2CD-4F3B-B203-0EFAAFBE1BD4}"/>
              </a:ext>
            </a:extLst>
          </p:cNvPr>
          <p:cNvSpPr>
            <a:spLocks noGrp="1"/>
          </p:cNvSpPr>
          <p:nvPr>
            <p:ph type="ctrTitle"/>
          </p:nvPr>
        </p:nvSpPr>
        <p:spPr>
          <a:xfrm>
            <a:off x="0" y="1208984"/>
            <a:ext cx="4101984" cy="1664700"/>
          </a:xfrm>
        </p:spPr>
        <p:txBody>
          <a:bodyPr/>
          <a:lstStyle/>
          <a:p>
            <a:r>
              <a:rPr lang="en-US" dirty="0"/>
              <a:t>Virus Total Processes</a:t>
            </a:r>
          </a:p>
        </p:txBody>
      </p:sp>
    </p:spTree>
    <p:extLst>
      <p:ext uri="{BB962C8B-B14F-4D97-AF65-F5344CB8AC3E}">
        <p14:creationId xmlns:p14="http://schemas.microsoft.com/office/powerpoint/2010/main" val="1009443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1"/>
          <p:cNvSpPr txBox="1">
            <a:spLocks noGrp="1"/>
          </p:cNvSpPr>
          <p:nvPr>
            <p:ph type="ctrTitle"/>
          </p:nvPr>
        </p:nvSpPr>
        <p:spPr>
          <a:xfrm>
            <a:off x="1939895" y="0"/>
            <a:ext cx="5264209"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Mitre </a:t>
            </a:r>
            <a:r>
              <a:rPr lang="en-GB" dirty="0" err="1"/>
              <a:t>Att&amp;ck</a:t>
            </a:r>
            <a:r>
              <a:rPr lang="en-GB" dirty="0"/>
              <a:t> Layers</a:t>
            </a:r>
            <a:endParaRPr dirty="0"/>
          </a:p>
        </p:txBody>
      </p:sp>
      <p:sp>
        <p:nvSpPr>
          <p:cNvPr id="2" name="Subtitle 1">
            <a:extLst>
              <a:ext uri="{FF2B5EF4-FFF2-40B4-BE49-F238E27FC236}">
                <a16:creationId xmlns:a16="http://schemas.microsoft.com/office/drawing/2014/main" id="{85A1D313-B84C-4E58-B2F7-0E5419AD6CC7}"/>
              </a:ext>
            </a:extLst>
          </p:cNvPr>
          <p:cNvSpPr>
            <a:spLocks noGrp="1"/>
          </p:cNvSpPr>
          <p:nvPr>
            <p:ph type="subTitle" idx="1"/>
          </p:nvPr>
        </p:nvSpPr>
        <p:spPr/>
        <p:txBody>
          <a:bodyPr/>
          <a:lstStyle/>
          <a:p>
            <a:endParaRPr lang="en-US"/>
          </a:p>
        </p:txBody>
      </p:sp>
      <p:pic>
        <p:nvPicPr>
          <p:cNvPr id="398" name="Google Shape;398;p51"/>
          <p:cNvPicPr preferRelativeResize="0"/>
          <p:nvPr/>
        </p:nvPicPr>
        <p:blipFill>
          <a:blip r:embed="rId3">
            <a:alphaModFix/>
          </a:blip>
          <a:stretch>
            <a:fillRect/>
          </a:stretch>
        </p:blipFill>
        <p:spPr>
          <a:xfrm>
            <a:off x="2" y="860129"/>
            <a:ext cx="9143998" cy="428337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4"/>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Containment Strategy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5"/>
          <p:cNvSpPr txBox="1">
            <a:spLocks noGrp="1"/>
          </p:cNvSpPr>
          <p:nvPr>
            <p:ph type="body" idx="1"/>
          </p:nvPr>
        </p:nvSpPr>
        <p:spPr>
          <a:xfrm>
            <a:off x="677900" y="1048025"/>
            <a:ext cx="5849700" cy="642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3000" b="1"/>
              <a:t>Maersk</a:t>
            </a:r>
            <a:r>
              <a:rPr lang="en-GB" sz="2400" b="1"/>
              <a:t> </a:t>
            </a:r>
            <a:endParaRPr sz="2400" b="1"/>
          </a:p>
        </p:txBody>
      </p:sp>
      <p:pic>
        <p:nvPicPr>
          <p:cNvPr id="497" name="Google Shape;497;p55"/>
          <p:cNvPicPr preferRelativeResize="0"/>
          <p:nvPr/>
        </p:nvPicPr>
        <p:blipFill>
          <a:blip r:embed="rId3">
            <a:alphaModFix/>
          </a:blip>
          <a:stretch>
            <a:fillRect/>
          </a:stretch>
        </p:blipFill>
        <p:spPr>
          <a:xfrm>
            <a:off x="3851900" y="845825"/>
            <a:ext cx="4640598" cy="4091925"/>
          </a:xfrm>
          <a:prstGeom prst="rect">
            <a:avLst/>
          </a:prstGeom>
          <a:noFill/>
          <a:ln>
            <a:noFill/>
          </a:ln>
        </p:spPr>
      </p:pic>
      <p:sp>
        <p:nvSpPr>
          <p:cNvPr id="498" name="Google Shape;498;p55"/>
          <p:cNvSpPr txBox="1"/>
          <p:nvPr/>
        </p:nvSpPr>
        <p:spPr>
          <a:xfrm>
            <a:off x="525775" y="1760225"/>
            <a:ext cx="2754600" cy="3017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GB">
                <a:latin typeface="Lato"/>
                <a:ea typeface="Lato"/>
                <a:cs typeface="Lato"/>
                <a:sym typeface="Lato"/>
              </a:rPr>
              <a:t>The largest shipping company in the world.</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Transport 20% of world trade.</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574 offices in 130 countries around the globe. </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6"/>
          <p:cNvSpPr txBox="1">
            <a:spLocks noGrp="1"/>
          </p:cNvSpPr>
          <p:nvPr>
            <p:ph type="title"/>
          </p:nvPr>
        </p:nvSpPr>
        <p:spPr>
          <a:xfrm>
            <a:off x="730000" y="1318650"/>
            <a:ext cx="36366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Attack Severity</a:t>
            </a:r>
            <a:endParaRPr/>
          </a:p>
        </p:txBody>
      </p:sp>
      <p:pic>
        <p:nvPicPr>
          <p:cNvPr id="504" name="Google Shape;504;p56"/>
          <p:cNvPicPr preferRelativeResize="0"/>
          <p:nvPr/>
        </p:nvPicPr>
        <p:blipFill>
          <a:blip r:embed="rId3">
            <a:alphaModFix/>
          </a:blip>
          <a:stretch>
            <a:fillRect/>
          </a:stretch>
        </p:blipFill>
        <p:spPr>
          <a:xfrm>
            <a:off x="4371125" y="1428750"/>
            <a:ext cx="4472600" cy="3154675"/>
          </a:xfrm>
          <a:prstGeom prst="rect">
            <a:avLst/>
          </a:prstGeom>
          <a:noFill/>
          <a:ln>
            <a:noFill/>
          </a:ln>
        </p:spPr>
      </p:pic>
      <p:sp>
        <p:nvSpPr>
          <p:cNvPr id="505" name="Google Shape;505;p56"/>
          <p:cNvSpPr txBox="1"/>
          <p:nvPr/>
        </p:nvSpPr>
        <p:spPr>
          <a:xfrm>
            <a:off x="868675" y="1732350"/>
            <a:ext cx="3074700" cy="3246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GB">
                <a:latin typeface="Lato"/>
                <a:ea typeface="Lato"/>
                <a:cs typeface="Lato"/>
                <a:sym typeface="Lato"/>
              </a:rPr>
              <a:t>Shut down every day operating system.</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Unable to process credit cards, cargo that is unable to be logged, or entering and exiting the port.</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49,000 laptop destroyed, 1,200 applications instantly inaccessible, and 1,000 destroyed.</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No IT for 10 days.</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GB">
                <a:latin typeface="Lato"/>
                <a:ea typeface="Lato"/>
                <a:cs typeface="Lato"/>
                <a:sym typeface="Lato"/>
              </a:rPr>
              <a:t>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57"/>
          <p:cNvSpPr txBox="1">
            <a:spLocks noGrp="1"/>
          </p:cNvSpPr>
          <p:nvPr>
            <p:ph type="title"/>
          </p:nvPr>
        </p:nvSpPr>
        <p:spPr>
          <a:xfrm>
            <a:off x="730000" y="1318650"/>
            <a:ext cx="36366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Attack Severity</a:t>
            </a:r>
            <a:endParaRPr/>
          </a:p>
        </p:txBody>
      </p:sp>
      <p:sp>
        <p:nvSpPr>
          <p:cNvPr id="511" name="Google Shape;511;p57"/>
          <p:cNvSpPr txBox="1"/>
          <p:nvPr/>
        </p:nvSpPr>
        <p:spPr>
          <a:xfrm>
            <a:off x="822950" y="1888950"/>
            <a:ext cx="3074700" cy="3246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GB">
                <a:latin typeface="Lato"/>
                <a:ea typeface="Lato"/>
                <a:cs typeface="Lato"/>
                <a:sym typeface="Lato"/>
              </a:rPr>
              <a:t>Maersk suffered a loss between $250 - $300m.</a:t>
            </a:r>
            <a:endParaRPr>
              <a:latin typeface="Lato"/>
              <a:ea typeface="Lato"/>
              <a:cs typeface="Lato"/>
              <a:sym typeface="Lato"/>
            </a:endParaRPr>
          </a:p>
          <a:p>
            <a:pPr marL="91440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Rebuild their entire infrastructure.</a:t>
            </a:r>
            <a:endParaRPr>
              <a:latin typeface="Lato"/>
              <a:ea typeface="Lato"/>
              <a:cs typeface="Lato"/>
              <a:sym typeface="Lato"/>
            </a:endParaRPr>
          </a:p>
          <a:p>
            <a:pPr marL="91440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Within 10 days they were able to have 4,000 servers, 45,000 new PCs, and restore 2,500 Apps.</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GB">
                <a:latin typeface="Lato"/>
                <a:ea typeface="Lato"/>
                <a:cs typeface="Lato"/>
                <a:sym typeface="Lato"/>
              </a:rPr>
              <a:t>	</a:t>
            </a:r>
            <a:endParaRPr>
              <a:latin typeface="Lato"/>
              <a:ea typeface="Lato"/>
              <a:cs typeface="Lato"/>
              <a:sym typeface="Lato"/>
            </a:endParaRPr>
          </a:p>
        </p:txBody>
      </p:sp>
      <p:pic>
        <p:nvPicPr>
          <p:cNvPr id="512" name="Google Shape;512;p57"/>
          <p:cNvPicPr preferRelativeResize="0"/>
          <p:nvPr/>
        </p:nvPicPr>
        <p:blipFill>
          <a:blip r:embed="rId3">
            <a:alphaModFix/>
          </a:blip>
          <a:stretch>
            <a:fillRect/>
          </a:stretch>
        </p:blipFill>
        <p:spPr>
          <a:xfrm>
            <a:off x="4050050" y="1318651"/>
            <a:ext cx="4941551" cy="3191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9"/>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Awareness Training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E0DDB-684A-4FF7-B9D3-3F12F50A87BB}"/>
              </a:ext>
            </a:extLst>
          </p:cNvPr>
          <p:cNvSpPr>
            <a:spLocks noGrp="1"/>
          </p:cNvSpPr>
          <p:nvPr>
            <p:ph type="ctrTitle"/>
          </p:nvPr>
        </p:nvSpPr>
        <p:spPr>
          <a:xfrm>
            <a:off x="729450" y="1322450"/>
            <a:ext cx="7688100" cy="541200"/>
          </a:xfrm>
        </p:spPr>
        <p:txBody>
          <a:bodyPr/>
          <a:lstStyle/>
          <a:p>
            <a:r>
              <a:rPr lang="en-US" sz="2000" dirty="0">
                <a:latin typeface="Lato" panose="020B0604020202020204" charset="0"/>
              </a:rPr>
              <a:t>Awareness Training</a:t>
            </a:r>
          </a:p>
        </p:txBody>
      </p:sp>
      <p:sp>
        <p:nvSpPr>
          <p:cNvPr id="4" name="TextBox 3">
            <a:extLst>
              <a:ext uri="{FF2B5EF4-FFF2-40B4-BE49-F238E27FC236}">
                <a16:creationId xmlns:a16="http://schemas.microsoft.com/office/drawing/2014/main" id="{B1F2D782-809C-456D-8FB0-9BF57A35B625}"/>
              </a:ext>
            </a:extLst>
          </p:cNvPr>
          <p:cNvSpPr txBox="1"/>
          <p:nvPr/>
        </p:nvSpPr>
        <p:spPr>
          <a:xfrm>
            <a:off x="967563" y="1986974"/>
            <a:ext cx="6517758" cy="1815882"/>
          </a:xfrm>
          <a:prstGeom prst="rect">
            <a:avLst/>
          </a:prstGeom>
          <a:noFill/>
        </p:spPr>
        <p:txBody>
          <a:bodyPr wrap="square" rtlCol="0">
            <a:spAutoFit/>
          </a:bodyPr>
          <a:lstStyle/>
          <a:p>
            <a:r>
              <a:rPr lang="en-US" dirty="0"/>
              <a:t>You are already infected if you see “rundll32.exe” running on your laptop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Backup your data</a:t>
            </a:r>
          </a:p>
          <a:p>
            <a:pPr marL="285750" indent="-285750">
              <a:buFont typeface="Arial" panose="020B0604020202020204" pitchFamily="34" charset="0"/>
              <a:buChar char="•"/>
            </a:pPr>
            <a:r>
              <a:rPr lang="en-US" dirty="0"/>
              <a:t>Install patches</a:t>
            </a:r>
          </a:p>
          <a:p>
            <a:pPr marL="285750" indent="-285750">
              <a:buFont typeface="Arial" panose="020B0604020202020204" pitchFamily="34" charset="0"/>
              <a:buChar char="•"/>
            </a:pPr>
            <a:r>
              <a:rPr lang="en-US" dirty="0"/>
              <a:t>Abide by the principal of least privileges</a:t>
            </a:r>
          </a:p>
          <a:p>
            <a:pPr marL="285750" indent="-285750">
              <a:buFont typeface="Arial" panose="020B0604020202020204" pitchFamily="34" charset="0"/>
              <a:buChar char="•"/>
            </a:pPr>
            <a:r>
              <a:rPr lang="en-US" dirty="0"/>
              <a:t>Block PsExec</a:t>
            </a:r>
          </a:p>
          <a:p>
            <a:pPr marL="285750" indent="-285750">
              <a:buFont typeface="Arial" panose="020B0604020202020204" pitchFamily="34" charset="0"/>
              <a:buChar char="•"/>
            </a:pPr>
            <a:r>
              <a:rPr lang="en-US" dirty="0"/>
              <a:t>If you are attached to your PC then you can try some unorthodox methods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43535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2" name="Title 1">
            <a:extLst>
              <a:ext uri="{FF2B5EF4-FFF2-40B4-BE49-F238E27FC236}">
                <a16:creationId xmlns:a16="http://schemas.microsoft.com/office/drawing/2014/main" id="{143F6FA7-560D-4D0C-B0DC-106D10A25943}"/>
              </a:ext>
            </a:extLst>
          </p:cNvPr>
          <p:cNvSpPr>
            <a:spLocks noGrp="1"/>
          </p:cNvSpPr>
          <p:nvPr>
            <p:ph type="ctrTitle"/>
          </p:nvPr>
        </p:nvSpPr>
        <p:spPr/>
        <p:txBody>
          <a:bodyPr/>
          <a:lstStyle/>
          <a:p>
            <a:r>
              <a:rPr lang="en-US" dirty="0"/>
              <a:t>How much did that cost other Companies?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2" name="Title 1">
            <a:extLst>
              <a:ext uri="{FF2B5EF4-FFF2-40B4-BE49-F238E27FC236}">
                <a16:creationId xmlns:a16="http://schemas.microsoft.com/office/drawing/2014/main" id="{D503E10F-1394-49FE-8E82-275272BAA24F}"/>
              </a:ext>
            </a:extLst>
          </p:cNvPr>
          <p:cNvSpPr>
            <a:spLocks noGrp="1"/>
          </p:cNvSpPr>
          <p:nvPr>
            <p:ph type="ctrTitle"/>
          </p:nvPr>
        </p:nvSpPr>
        <p:spPr>
          <a:xfrm>
            <a:off x="632257" y="1088246"/>
            <a:ext cx="7688100" cy="1664700"/>
          </a:xfrm>
        </p:spPr>
        <p:txBody>
          <a:bodyPr/>
          <a:lstStyle/>
          <a:p>
            <a:r>
              <a:rPr lang="en-US" sz="3000" dirty="0">
                <a:latin typeface="Lato" panose="020B0604020202020204" charset="0"/>
              </a:rPr>
              <a:t>That was just Maersk… Other Companies were victims as well.</a:t>
            </a:r>
          </a:p>
        </p:txBody>
      </p:sp>
      <p:sp>
        <p:nvSpPr>
          <p:cNvPr id="3" name="Subtitle 2">
            <a:extLst>
              <a:ext uri="{FF2B5EF4-FFF2-40B4-BE49-F238E27FC236}">
                <a16:creationId xmlns:a16="http://schemas.microsoft.com/office/drawing/2014/main" id="{2902133B-CCCF-4536-A9DC-A2FE66332446}"/>
              </a:ext>
            </a:extLst>
          </p:cNvPr>
          <p:cNvSpPr>
            <a:spLocks noGrp="1"/>
          </p:cNvSpPr>
          <p:nvPr>
            <p:ph type="subTitle" idx="1"/>
          </p:nvPr>
        </p:nvSpPr>
        <p:spPr>
          <a:xfrm>
            <a:off x="727950" y="2259212"/>
            <a:ext cx="7688100" cy="1379077"/>
          </a:xfrm>
        </p:spPr>
        <p:txBody>
          <a:bodyPr/>
          <a:lstStyle/>
          <a:p>
            <a:r>
              <a:rPr lang="en-US" dirty="0">
                <a:solidFill>
                  <a:schemeClr val="bg2"/>
                </a:solidFill>
              </a:rPr>
              <a:t>Merck- $870M</a:t>
            </a:r>
          </a:p>
          <a:p>
            <a:r>
              <a:rPr lang="en-US" dirty="0" err="1">
                <a:solidFill>
                  <a:schemeClr val="bg2"/>
                </a:solidFill>
              </a:rPr>
              <a:t>Fedex</a:t>
            </a:r>
            <a:r>
              <a:rPr lang="en-US" dirty="0">
                <a:solidFill>
                  <a:schemeClr val="bg2"/>
                </a:solidFill>
              </a:rPr>
              <a:t>- $400M</a:t>
            </a:r>
          </a:p>
          <a:p>
            <a:r>
              <a:rPr lang="en-US" dirty="0" err="1">
                <a:solidFill>
                  <a:schemeClr val="bg2"/>
                </a:solidFill>
              </a:rPr>
              <a:t>Sain-Gobian</a:t>
            </a:r>
            <a:r>
              <a:rPr lang="en-US" dirty="0">
                <a:solidFill>
                  <a:schemeClr val="bg2"/>
                </a:solidFill>
              </a:rPr>
              <a:t> -$384M</a:t>
            </a:r>
          </a:p>
          <a:p>
            <a:r>
              <a:rPr lang="en-US" dirty="0" err="1">
                <a:solidFill>
                  <a:schemeClr val="bg2"/>
                </a:solidFill>
              </a:rPr>
              <a:t>Mendolez</a:t>
            </a:r>
            <a:r>
              <a:rPr lang="en-US" dirty="0">
                <a:solidFill>
                  <a:schemeClr val="bg2"/>
                </a:solidFill>
              </a:rPr>
              <a:t> (owns Nabisco and Cadbury) -$188M</a:t>
            </a:r>
          </a:p>
          <a:p>
            <a:r>
              <a:rPr lang="en-US" dirty="0" err="1">
                <a:solidFill>
                  <a:schemeClr val="bg2"/>
                </a:solidFill>
              </a:rPr>
              <a:t>Reckit</a:t>
            </a:r>
            <a:r>
              <a:rPr lang="en-US" dirty="0">
                <a:solidFill>
                  <a:schemeClr val="bg2"/>
                </a:solidFill>
              </a:rPr>
              <a:t> Benckiser (owns Lysol) – $129M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1293850" y="777550"/>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a:p>
        </p:txBody>
      </p:sp>
      <p:sp>
        <p:nvSpPr>
          <p:cNvPr id="183" name="Google Shape;183;p19"/>
          <p:cNvSpPr txBox="1"/>
          <p:nvPr/>
        </p:nvSpPr>
        <p:spPr>
          <a:xfrm>
            <a:off x="966243" y="2317494"/>
            <a:ext cx="15615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uFill>
                  <a:noFill/>
                </a:uFill>
                <a:latin typeface="Raleway"/>
                <a:ea typeface="Raleway"/>
                <a:cs typeface="Raleway"/>
                <a:sym typeface="Raleway"/>
              </a:rPr>
              <a:t>Overview</a:t>
            </a:r>
            <a:r>
              <a:rPr lang="en-GB" sz="1300" dirty="0">
                <a:solidFill>
                  <a:srgbClr val="FFFFFF"/>
                </a:solidFill>
                <a:latin typeface="Raleway"/>
                <a:ea typeface="Raleway"/>
                <a:cs typeface="Raleway"/>
                <a:sym typeface="Raleway"/>
              </a:rPr>
              <a:t> of the Malware</a:t>
            </a:r>
            <a:endParaRPr sz="1300" dirty="0">
              <a:solidFill>
                <a:srgbClr val="FFFFFF"/>
              </a:solidFill>
              <a:latin typeface="Raleway"/>
              <a:ea typeface="Raleway"/>
              <a:cs typeface="Raleway"/>
              <a:sym typeface="Raleway"/>
            </a:endParaRPr>
          </a:p>
        </p:txBody>
      </p:sp>
      <p:sp>
        <p:nvSpPr>
          <p:cNvPr id="184" name="Google Shape;184;p19"/>
          <p:cNvSpPr txBox="1"/>
          <p:nvPr/>
        </p:nvSpPr>
        <p:spPr>
          <a:xfrm>
            <a:off x="2644582" y="2317494"/>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latin typeface="Raleway"/>
                <a:ea typeface="Raleway"/>
                <a:cs typeface="Raleway"/>
                <a:sym typeface="Raleway"/>
              </a:rPr>
              <a:t>Technical Expose</a:t>
            </a:r>
            <a:endParaRPr sz="1300" dirty="0">
              <a:solidFill>
                <a:srgbClr val="FFFFFF"/>
              </a:solidFill>
              <a:latin typeface="Raleway"/>
              <a:ea typeface="Raleway"/>
              <a:cs typeface="Raleway"/>
              <a:sym typeface="Raleway"/>
            </a:endParaRPr>
          </a:p>
        </p:txBody>
      </p:sp>
      <p:sp>
        <p:nvSpPr>
          <p:cNvPr id="185" name="Google Shape;185;p19"/>
          <p:cNvSpPr txBox="1"/>
          <p:nvPr/>
        </p:nvSpPr>
        <p:spPr>
          <a:xfrm>
            <a:off x="4572000" y="2311247"/>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latin typeface="Raleway"/>
                <a:ea typeface="Raleway"/>
                <a:cs typeface="Raleway"/>
                <a:sym typeface="Raleway"/>
              </a:rPr>
              <a:t>Containment Strategy</a:t>
            </a:r>
            <a:endParaRPr sz="1300" dirty="0">
              <a:solidFill>
                <a:srgbClr val="FFFFFF"/>
              </a:solidFill>
              <a:latin typeface="Raleway"/>
              <a:ea typeface="Raleway"/>
              <a:cs typeface="Raleway"/>
              <a:sym typeface="Raleway"/>
            </a:endParaRPr>
          </a:p>
        </p:txBody>
      </p:sp>
      <p:sp>
        <p:nvSpPr>
          <p:cNvPr id="186" name="Google Shape;186;p19"/>
          <p:cNvSpPr txBox="1"/>
          <p:nvPr/>
        </p:nvSpPr>
        <p:spPr>
          <a:xfrm>
            <a:off x="6304130" y="2317494"/>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rgbClr val="FFFFFF"/>
                </a:solidFill>
                <a:latin typeface="Raleway"/>
                <a:ea typeface="Raleway"/>
                <a:cs typeface="Raleway"/>
                <a:sym typeface="Raleway"/>
              </a:rPr>
              <a:t>Awareness Training</a:t>
            </a:r>
            <a:endParaRPr sz="1300" dirty="0">
              <a:solidFill>
                <a:srgbClr val="FFFFFF"/>
              </a:solidFill>
              <a:latin typeface="Raleway"/>
              <a:ea typeface="Raleway"/>
              <a:cs typeface="Raleway"/>
              <a:sym typeface="Raleway"/>
            </a:endParaRPr>
          </a:p>
        </p:txBody>
      </p:sp>
      <p:sp>
        <p:nvSpPr>
          <p:cNvPr id="187" name="Google Shape;187;p19"/>
          <p:cNvSpPr txBox="1"/>
          <p:nvPr/>
        </p:nvSpPr>
        <p:spPr>
          <a:xfrm>
            <a:off x="3191032" y="3742757"/>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188" name="Google Shape;188;p19"/>
          <p:cNvSpPr txBox="1"/>
          <p:nvPr/>
        </p:nvSpPr>
        <p:spPr>
          <a:xfrm>
            <a:off x="3439000" y="3651252"/>
            <a:ext cx="1634700" cy="41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189" name="Google Shape;189;p19"/>
          <p:cNvSpPr txBox="1"/>
          <p:nvPr/>
        </p:nvSpPr>
        <p:spPr>
          <a:xfrm>
            <a:off x="3448432" y="35083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190" name="Google Shape;190;p19"/>
          <p:cNvSpPr txBox="1"/>
          <p:nvPr/>
        </p:nvSpPr>
        <p:spPr>
          <a:xfrm rot="10800000" flipH="1">
            <a:off x="6395800" y="3804261"/>
            <a:ext cx="1241100" cy="20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191" name="Google Shape;191;p19"/>
          <p:cNvSpPr txBox="1"/>
          <p:nvPr/>
        </p:nvSpPr>
        <p:spPr>
          <a:xfrm>
            <a:off x="5611135" y="27049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192" name="Google Shape;192;p19"/>
          <p:cNvSpPr txBox="1"/>
          <p:nvPr/>
        </p:nvSpPr>
        <p:spPr>
          <a:xfrm>
            <a:off x="5611135" y="31066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FFFFFF"/>
              </a:solidFill>
              <a:latin typeface="Raleway"/>
              <a:ea typeface="Raleway"/>
              <a:cs typeface="Raleway"/>
              <a:sym typeface="Raleway"/>
            </a:endParaRPr>
          </a:p>
        </p:txBody>
      </p:sp>
      <p:sp>
        <p:nvSpPr>
          <p:cNvPr id="193" name="Google Shape;193;p19"/>
          <p:cNvSpPr txBox="1"/>
          <p:nvPr/>
        </p:nvSpPr>
        <p:spPr>
          <a:xfrm>
            <a:off x="7363725" y="2375625"/>
            <a:ext cx="1369200" cy="4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2" name="TextBox 1">
            <a:extLst>
              <a:ext uri="{FF2B5EF4-FFF2-40B4-BE49-F238E27FC236}">
                <a16:creationId xmlns:a16="http://schemas.microsoft.com/office/drawing/2014/main" id="{3574CBBE-303A-4ED2-B7B4-629410FD142D}"/>
              </a:ext>
            </a:extLst>
          </p:cNvPr>
          <p:cNvSpPr txBox="1"/>
          <p:nvPr/>
        </p:nvSpPr>
        <p:spPr>
          <a:xfrm>
            <a:off x="1655267" y="527288"/>
            <a:ext cx="6414149" cy="3139321"/>
          </a:xfrm>
          <a:prstGeom prst="rect">
            <a:avLst/>
          </a:prstGeom>
          <a:noFill/>
        </p:spPr>
        <p:txBody>
          <a:bodyPr wrap="square" rtlCol="0">
            <a:spAutoFit/>
          </a:bodyPr>
          <a:lstStyle/>
          <a:p>
            <a:r>
              <a:rPr lang="en-US" sz="1800" dirty="0"/>
              <a:t>Four hospitals in Kiev alone, </a:t>
            </a:r>
          </a:p>
          <a:p>
            <a:r>
              <a:rPr lang="en-US" sz="1800" dirty="0"/>
              <a:t>Six power companies, </a:t>
            </a:r>
          </a:p>
          <a:p>
            <a:r>
              <a:rPr lang="en-US" sz="1800" dirty="0"/>
              <a:t>Two airports, </a:t>
            </a:r>
          </a:p>
          <a:p>
            <a:r>
              <a:rPr lang="en-US" sz="1800" dirty="0"/>
              <a:t>22 Ukrainian banks, </a:t>
            </a:r>
          </a:p>
          <a:p>
            <a:r>
              <a:rPr lang="en-US" sz="1800" dirty="0"/>
              <a:t>ATMs and card payment systems in retailers, </a:t>
            </a:r>
          </a:p>
          <a:p>
            <a:r>
              <a:rPr lang="en-US" sz="1800" dirty="0"/>
              <a:t>Practically every federal agency. “The government was dead,” summarizes Ukrainian minister of infrastructure Volodymyr </a:t>
            </a:r>
            <a:r>
              <a:rPr lang="en-US" sz="1800" dirty="0" err="1"/>
              <a:t>Omelyan</a:t>
            </a:r>
            <a:r>
              <a:rPr lang="en-US" sz="1800" dirty="0"/>
              <a:t>. </a:t>
            </a:r>
          </a:p>
          <a:p>
            <a:r>
              <a:rPr lang="en-US" sz="1800" dirty="0"/>
              <a:t>The attack even shut down the computers used by scientists at the Chernobyl cleanup site, 60 miles north of Kiev. “It was a massive bombing of all our systems,” </a:t>
            </a:r>
            <a:r>
              <a:rPr lang="en-US" sz="1800" dirty="0" err="1"/>
              <a:t>Omelyan</a:t>
            </a:r>
            <a:r>
              <a:rPr lang="en-US" sz="1800" dirty="0"/>
              <a:t> says.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2" name="TextBox 1">
            <a:extLst>
              <a:ext uri="{FF2B5EF4-FFF2-40B4-BE49-F238E27FC236}">
                <a16:creationId xmlns:a16="http://schemas.microsoft.com/office/drawing/2014/main" id="{246F97C1-BBFA-4BBD-BDC4-073EA2156B52}"/>
              </a:ext>
            </a:extLst>
          </p:cNvPr>
          <p:cNvSpPr txBox="1"/>
          <p:nvPr/>
        </p:nvSpPr>
        <p:spPr>
          <a:xfrm>
            <a:off x="2102452" y="700828"/>
            <a:ext cx="5493074" cy="2308324"/>
          </a:xfrm>
          <a:prstGeom prst="rect">
            <a:avLst/>
          </a:prstGeom>
          <a:noFill/>
        </p:spPr>
        <p:txBody>
          <a:bodyPr wrap="square" rtlCol="0">
            <a:spAutoFit/>
          </a:bodyPr>
          <a:lstStyle/>
          <a:p>
            <a:r>
              <a:rPr lang="en-US" sz="2400" dirty="0"/>
              <a:t>But what happened here?</a:t>
            </a:r>
          </a:p>
          <a:p>
            <a:endParaRPr lang="en-US" sz="2400" dirty="0"/>
          </a:p>
          <a:p>
            <a:r>
              <a:rPr lang="en-US" sz="2400" dirty="0"/>
              <a:t>Did anything bad happen here?</a:t>
            </a:r>
          </a:p>
          <a:p>
            <a:endParaRPr lang="en-US" sz="2400" dirty="0"/>
          </a:p>
          <a:p>
            <a:r>
              <a:rPr lang="en-US" sz="2400" dirty="0"/>
              <a:t>How could something that far away impact my life here in the US?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2" name="TextBox 1">
            <a:extLst>
              <a:ext uri="{FF2B5EF4-FFF2-40B4-BE49-F238E27FC236}">
                <a16:creationId xmlns:a16="http://schemas.microsoft.com/office/drawing/2014/main" id="{01434BA8-4988-4B1D-A987-2E70BA51CB80}"/>
              </a:ext>
            </a:extLst>
          </p:cNvPr>
          <p:cNvSpPr txBox="1"/>
          <p:nvPr/>
        </p:nvSpPr>
        <p:spPr>
          <a:xfrm>
            <a:off x="1875521" y="667445"/>
            <a:ext cx="5399632" cy="2585323"/>
          </a:xfrm>
          <a:prstGeom prst="rect">
            <a:avLst/>
          </a:prstGeom>
          <a:noFill/>
        </p:spPr>
        <p:txBody>
          <a:bodyPr wrap="square" rtlCol="0">
            <a:spAutoFit/>
          </a:bodyPr>
          <a:lstStyle/>
          <a:p>
            <a:r>
              <a:rPr lang="en-US" sz="1800" dirty="0"/>
              <a:t>At least three hospitals in the U.S. were affected: </a:t>
            </a:r>
          </a:p>
          <a:p>
            <a:endParaRPr lang="en-US" sz="1800" dirty="0">
              <a:hlinkClick r:id="rId3"/>
            </a:endParaRPr>
          </a:p>
          <a:p>
            <a:pPr marL="285750" indent="-285750">
              <a:buFont typeface="Arial" panose="020B0604020202020204" pitchFamily="34" charset="0"/>
              <a:buChar char="•"/>
            </a:pPr>
            <a:r>
              <a:rPr lang="en-US" sz="1800" dirty="0"/>
              <a:t>Princeton Community Hospital in West Virginia </a:t>
            </a:r>
          </a:p>
          <a:p>
            <a:pPr marL="285750" indent="-285750">
              <a:buFont typeface="Arial" panose="020B0604020202020204" pitchFamily="34" charset="0"/>
              <a:buChar char="•"/>
            </a:pPr>
            <a:r>
              <a:rPr lang="en-US" sz="1800" dirty="0"/>
              <a:t>Heritage Valley Health System in Pennsylvania</a:t>
            </a:r>
          </a:p>
          <a:p>
            <a:pPr marL="285750" indent="-285750">
              <a:buFont typeface="Arial" panose="020B0604020202020204" pitchFamily="34" charset="0"/>
              <a:buChar char="•"/>
            </a:pPr>
            <a:r>
              <a:rPr lang="en-US" sz="1800" dirty="0"/>
              <a:t>Heritage Valley Beaver Hospital in Pennsylvania</a:t>
            </a:r>
          </a:p>
          <a:p>
            <a:pPr marL="285750" indent="-285750">
              <a:buFont typeface="Arial" panose="020B0604020202020204" pitchFamily="34" charset="0"/>
              <a:buChar char="•"/>
            </a:pPr>
            <a:r>
              <a:rPr lang="en-US" sz="1800" dirty="0"/>
              <a:t>Heritage Valley Sewickley Hospital Pennsylvania</a:t>
            </a:r>
          </a:p>
          <a:p>
            <a:pPr marL="285750" indent="-285750">
              <a:buFont typeface="Arial" panose="020B0604020202020204" pitchFamily="34" charset="0"/>
              <a:buChar char="•"/>
            </a:pPr>
            <a:r>
              <a:rPr lang="en-US" sz="1800" dirty="0"/>
              <a:t>60 doctor offices and </a:t>
            </a:r>
          </a:p>
          <a:p>
            <a:pPr marL="285750" indent="-285750">
              <a:buFont typeface="Arial" panose="020B0604020202020204" pitchFamily="34" charset="0"/>
              <a:buChar char="•"/>
            </a:pPr>
            <a:r>
              <a:rPr lang="en-US" sz="1800" dirty="0"/>
              <a:t>18 community satellite facilities.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2" name="TextBox 1">
            <a:extLst>
              <a:ext uri="{FF2B5EF4-FFF2-40B4-BE49-F238E27FC236}">
                <a16:creationId xmlns:a16="http://schemas.microsoft.com/office/drawing/2014/main" id="{B1566417-27D8-405D-8005-BC81409DF1B3}"/>
              </a:ext>
            </a:extLst>
          </p:cNvPr>
          <p:cNvSpPr txBox="1"/>
          <p:nvPr/>
        </p:nvSpPr>
        <p:spPr>
          <a:xfrm>
            <a:off x="1775403" y="607383"/>
            <a:ext cx="6761221" cy="2893100"/>
          </a:xfrm>
          <a:prstGeom prst="rect">
            <a:avLst/>
          </a:prstGeom>
          <a:noFill/>
        </p:spPr>
        <p:txBody>
          <a:bodyPr wrap="square" rtlCol="0">
            <a:spAutoFit/>
          </a:bodyPr>
          <a:lstStyle/>
          <a:p>
            <a:r>
              <a:rPr lang="en-US" dirty="0"/>
              <a:t>A shipping terminal in Elizabeth, New Jersey is one of the 76 that make up the port-operations division of Maersk known as APM Terminals.</a:t>
            </a:r>
          </a:p>
          <a:p>
            <a:endParaRPr lang="en-US" dirty="0"/>
          </a:p>
          <a:p>
            <a:r>
              <a:rPr lang="en-US" dirty="0"/>
              <a:t>3000 trucks a day</a:t>
            </a:r>
          </a:p>
          <a:p>
            <a:endParaRPr lang="en-US" dirty="0"/>
          </a:p>
          <a:p>
            <a:r>
              <a:rPr lang="en-US" dirty="0"/>
              <a:t>On that day…</a:t>
            </a:r>
          </a:p>
          <a:p>
            <a:endParaRPr lang="en-US" dirty="0"/>
          </a:p>
          <a:p>
            <a:r>
              <a:rPr lang="en-US" dirty="0"/>
              <a:t>Trucks lined up for miles outside the terminal unable to get past a gate.</a:t>
            </a:r>
          </a:p>
          <a:p>
            <a:endParaRPr lang="en-US" dirty="0"/>
          </a:p>
          <a:p>
            <a:r>
              <a:rPr lang="en-US" dirty="0"/>
              <a:t>The same scene was playing out at 17 of Maersk’s 76 terminals, from Los Angeles to Algeciras, Spain, to Rotterdam in the Netherlands, to Mumbai. Gates were down. Cranes were frozen. Tens of thousands of trucks would be turned away from terminals across the globe.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2" name="TextBox 1">
            <a:extLst>
              <a:ext uri="{FF2B5EF4-FFF2-40B4-BE49-F238E27FC236}">
                <a16:creationId xmlns:a16="http://schemas.microsoft.com/office/drawing/2014/main" id="{8666EA2B-7145-439F-90DD-3537BE7E3007}"/>
              </a:ext>
            </a:extLst>
          </p:cNvPr>
          <p:cNvSpPr txBox="1"/>
          <p:nvPr/>
        </p:nvSpPr>
        <p:spPr>
          <a:xfrm>
            <a:off x="1688636" y="1094611"/>
            <a:ext cx="6587685" cy="2031325"/>
          </a:xfrm>
          <a:prstGeom prst="rect">
            <a:avLst/>
          </a:prstGeom>
          <a:noFill/>
        </p:spPr>
        <p:txBody>
          <a:bodyPr wrap="square" rtlCol="0">
            <a:spAutoFit/>
          </a:bodyPr>
          <a:lstStyle/>
          <a:p>
            <a:r>
              <a:rPr lang="en-US" dirty="0"/>
              <a:t> “Somehow the vulnerability of this Ukrainian accounting software affects the US national security supply of vaccines and global shipping? The physics of cyberspace are wholly different from every other war domain.”  Joshua Corman, a cybersecurity fellow at the Atlantic Council.</a:t>
            </a:r>
          </a:p>
          <a:p>
            <a:endParaRPr lang="en-US" dirty="0"/>
          </a:p>
          <a:p>
            <a:r>
              <a:rPr lang="en-US" dirty="0"/>
              <a:t>“In those physics, </a:t>
            </a:r>
            <a:r>
              <a:rPr lang="en-US" dirty="0" err="1"/>
              <a:t>NotPetya</a:t>
            </a:r>
            <a:r>
              <a:rPr lang="en-US" dirty="0"/>
              <a:t> reminds us, distance is no defense. Every barbarian is already at every gate. And the network of entanglements in that ether, which have unified and elevated the world for the past 25 years, can, over a few hours on a summer day, bring it to a crashing halt.”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80"/>
          <p:cNvSpPr txBox="1">
            <a:spLocks noGrp="1"/>
          </p:cNvSpPr>
          <p:nvPr>
            <p:ph type="ctrTitle"/>
          </p:nvPr>
        </p:nvSpPr>
        <p:spPr>
          <a:xfrm>
            <a:off x="727950" y="1524934"/>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dirty="0">
                <a:solidFill>
                  <a:srgbClr val="000000"/>
                </a:solidFill>
              </a:rPr>
              <a:t>Thank 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10B1-2532-4E46-B692-6BA4D692DF3A}"/>
              </a:ext>
            </a:extLst>
          </p:cNvPr>
          <p:cNvSpPr>
            <a:spLocks noGrp="1"/>
          </p:cNvSpPr>
          <p:nvPr>
            <p:ph type="ctrTitle"/>
          </p:nvPr>
        </p:nvSpPr>
        <p:spPr>
          <a:xfrm>
            <a:off x="729450" y="1322450"/>
            <a:ext cx="7688100" cy="761531"/>
          </a:xfrm>
        </p:spPr>
        <p:txBody>
          <a:bodyPr/>
          <a:lstStyle/>
          <a:p>
            <a:r>
              <a:rPr lang="en-US" sz="2400" dirty="0">
                <a:latin typeface="Lato" panose="020B0604020202020204" charset="0"/>
              </a:rPr>
              <a:t>Overview of the Malware</a:t>
            </a:r>
          </a:p>
        </p:txBody>
      </p:sp>
      <p:sp>
        <p:nvSpPr>
          <p:cNvPr id="3" name="Subtitle 2">
            <a:extLst>
              <a:ext uri="{FF2B5EF4-FFF2-40B4-BE49-F238E27FC236}">
                <a16:creationId xmlns:a16="http://schemas.microsoft.com/office/drawing/2014/main" id="{38B72E39-B2DB-47C8-92F3-61E17906D71C}"/>
              </a:ext>
            </a:extLst>
          </p:cNvPr>
          <p:cNvSpPr>
            <a:spLocks noGrp="1"/>
          </p:cNvSpPr>
          <p:nvPr>
            <p:ph type="subTitle" idx="1"/>
          </p:nvPr>
        </p:nvSpPr>
        <p:spPr>
          <a:xfrm>
            <a:off x="729627" y="2275367"/>
            <a:ext cx="7688100" cy="1701210"/>
          </a:xfrm>
        </p:spPr>
        <p:txBody>
          <a:bodyPr/>
          <a:lstStyle/>
          <a:p>
            <a:pPr fontAlgn="base">
              <a:buFont typeface="Arial" panose="020B0604020202020204" pitchFamily="34" charset="0"/>
              <a:buChar char="•"/>
            </a:pPr>
            <a:r>
              <a:rPr lang="en-US" sz="1400" dirty="0" err="1">
                <a:solidFill>
                  <a:schemeClr val="bg2"/>
                </a:solidFill>
              </a:rPr>
              <a:t>NotPetya</a:t>
            </a:r>
            <a:r>
              <a:rPr lang="en-US" sz="1400" dirty="0">
                <a:solidFill>
                  <a:schemeClr val="bg2"/>
                </a:solidFill>
              </a:rPr>
              <a:t> was named after a previous attack called Petya</a:t>
            </a:r>
          </a:p>
          <a:p>
            <a:pPr marL="146050" indent="0" fontAlgn="base"/>
            <a:endParaRPr lang="en-US" sz="1400" dirty="0">
              <a:solidFill>
                <a:schemeClr val="bg2"/>
              </a:solidFill>
            </a:endParaRPr>
          </a:p>
          <a:p>
            <a:pPr fontAlgn="base">
              <a:buFont typeface="Arial" panose="020B0604020202020204" pitchFamily="34" charset="0"/>
              <a:buChar char="•"/>
            </a:pPr>
            <a:r>
              <a:rPr lang="en-US" sz="1400" dirty="0">
                <a:solidFill>
                  <a:schemeClr val="bg2"/>
                </a:solidFill>
              </a:rPr>
              <a:t>The Russian military was the responsible party </a:t>
            </a:r>
          </a:p>
          <a:p>
            <a:pPr fontAlgn="base">
              <a:buFont typeface="Arial" panose="020B0604020202020204" pitchFamily="34" charset="0"/>
              <a:buChar char="•"/>
            </a:pPr>
            <a:endParaRPr lang="en-US" sz="1400" dirty="0">
              <a:solidFill>
                <a:schemeClr val="bg2"/>
              </a:solidFill>
            </a:endParaRPr>
          </a:p>
          <a:p>
            <a:pPr fontAlgn="base">
              <a:buFont typeface="Arial" panose="020B0604020202020204" pitchFamily="34" charset="0"/>
              <a:buChar char="•"/>
            </a:pPr>
            <a:r>
              <a:rPr lang="en-US" sz="1400" dirty="0">
                <a:solidFill>
                  <a:schemeClr val="bg2"/>
                </a:solidFill>
              </a:rPr>
              <a:t>The attack occurred and was discovered on June 27th, 2017</a:t>
            </a:r>
          </a:p>
          <a:p>
            <a:endParaRPr lang="en-US" dirty="0"/>
          </a:p>
        </p:txBody>
      </p:sp>
    </p:spTree>
    <p:extLst>
      <p:ext uri="{BB962C8B-B14F-4D97-AF65-F5344CB8AC3E}">
        <p14:creationId xmlns:p14="http://schemas.microsoft.com/office/powerpoint/2010/main" val="2580480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5.googleusercontent.com/50ZehmCjJq1ZeBGgxRB2HaSQJ7amaeJ3LGUpfQdgeUNVwUEmfOKB3iUs65_u1mPLL-B9oYB7AbVbieeENCXvfjfD0fQN_-Y8ykPAhCl7j3IF1ZVTBuY_Dq7yZtCgaA50OkUcle848EQ">
            <a:extLst>
              <a:ext uri="{FF2B5EF4-FFF2-40B4-BE49-F238E27FC236}">
                <a16:creationId xmlns:a16="http://schemas.microsoft.com/office/drawing/2014/main" id="{D899D7AD-5BE4-4B68-9EB5-82988C7B2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316" y="1328217"/>
            <a:ext cx="6784684" cy="38152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8C2BA04-728C-46EA-9EBC-ED423ED9369C}"/>
              </a:ext>
            </a:extLst>
          </p:cNvPr>
          <p:cNvSpPr txBox="1"/>
          <p:nvPr/>
        </p:nvSpPr>
        <p:spPr>
          <a:xfrm>
            <a:off x="723014" y="1467292"/>
            <a:ext cx="5528930" cy="400110"/>
          </a:xfrm>
          <a:prstGeom prst="rect">
            <a:avLst/>
          </a:prstGeom>
          <a:noFill/>
        </p:spPr>
        <p:txBody>
          <a:bodyPr wrap="square" rtlCol="0">
            <a:spAutoFit/>
          </a:bodyPr>
          <a:lstStyle/>
          <a:p>
            <a:r>
              <a:rPr lang="en-US" sz="2000" b="1" dirty="0">
                <a:latin typeface="Lato" panose="020B0604020202020204" charset="0"/>
              </a:rPr>
              <a:t>How it starts</a:t>
            </a:r>
          </a:p>
        </p:txBody>
      </p:sp>
    </p:spTree>
    <p:extLst>
      <p:ext uri="{BB962C8B-B14F-4D97-AF65-F5344CB8AC3E}">
        <p14:creationId xmlns:p14="http://schemas.microsoft.com/office/powerpoint/2010/main" val="2726272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lh4.googleusercontent.com/zheVnZhBvbgtUfKYZcNDNQWwA5VIpeMF5t3cstav-YpHzXq07NLbZNpv_zjv8J1y7RJ_2v64Mkc7ZN3XU01yU6BqGv2Prh57e6cLVNBAy3PQKvMjQ2zlO3c_jNIPcYvw-OhZdpT4CzM">
            <a:extLst>
              <a:ext uri="{FF2B5EF4-FFF2-40B4-BE49-F238E27FC236}">
                <a16:creationId xmlns:a16="http://schemas.microsoft.com/office/drawing/2014/main" id="{36C97F1B-C2A3-45E4-B557-8D3F119C0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3972" y="1194727"/>
            <a:ext cx="5840028" cy="3948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01CC7F-BCA8-4EC5-A0C0-6FCE70354D10}"/>
              </a:ext>
            </a:extLst>
          </p:cNvPr>
          <p:cNvSpPr txBox="1"/>
          <p:nvPr/>
        </p:nvSpPr>
        <p:spPr>
          <a:xfrm>
            <a:off x="776177" y="1371600"/>
            <a:ext cx="3795823" cy="400110"/>
          </a:xfrm>
          <a:prstGeom prst="rect">
            <a:avLst/>
          </a:prstGeom>
          <a:noFill/>
        </p:spPr>
        <p:txBody>
          <a:bodyPr wrap="square" rtlCol="0">
            <a:spAutoFit/>
          </a:bodyPr>
          <a:lstStyle/>
          <a:p>
            <a:r>
              <a:rPr lang="en-US" sz="2000" b="1" dirty="0">
                <a:latin typeface="Lato" panose="020B0604020202020204" charset="0"/>
              </a:rPr>
              <a:t>Conceptual Diagram</a:t>
            </a:r>
          </a:p>
        </p:txBody>
      </p:sp>
    </p:spTree>
    <p:extLst>
      <p:ext uri="{BB962C8B-B14F-4D97-AF65-F5344CB8AC3E}">
        <p14:creationId xmlns:p14="http://schemas.microsoft.com/office/powerpoint/2010/main" val="3758615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D5FF3-3A22-4D7C-A757-652A42E09BAE}"/>
              </a:ext>
            </a:extLst>
          </p:cNvPr>
          <p:cNvSpPr>
            <a:spLocks noGrp="1"/>
          </p:cNvSpPr>
          <p:nvPr>
            <p:ph type="ctrTitle"/>
          </p:nvPr>
        </p:nvSpPr>
        <p:spPr>
          <a:xfrm>
            <a:off x="729450" y="1322450"/>
            <a:ext cx="7688100" cy="761531"/>
          </a:xfrm>
        </p:spPr>
        <p:txBody>
          <a:bodyPr/>
          <a:lstStyle/>
          <a:p>
            <a:r>
              <a:rPr lang="en-US" sz="2000" dirty="0">
                <a:latin typeface="Lato" panose="020B0604020202020204" charset="0"/>
              </a:rPr>
              <a:t>Victims </a:t>
            </a:r>
          </a:p>
        </p:txBody>
      </p:sp>
      <p:sp>
        <p:nvSpPr>
          <p:cNvPr id="4" name="TextBox 3">
            <a:extLst>
              <a:ext uri="{FF2B5EF4-FFF2-40B4-BE49-F238E27FC236}">
                <a16:creationId xmlns:a16="http://schemas.microsoft.com/office/drawing/2014/main" id="{3A5A18EB-7026-4243-966E-31ACF1748691}"/>
              </a:ext>
            </a:extLst>
          </p:cNvPr>
          <p:cNvSpPr txBox="1"/>
          <p:nvPr/>
        </p:nvSpPr>
        <p:spPr>
          <a:xfrm>
            <a:off x="882502" y="2179674"/>
            <a:ext cx="6889898" cy="2246769"/>
          </a:xfrm>
          <a:prstGeom prst="rect">
            <a:avLst/>
          </a:prstGeom>
          <a:noFill/>
        </p:spPr>
        <p:txBody>
          <a:bodyPr wrap="square" rtlCol="0">
            <a:spAutoFit/>
          </a:bodyPr>
          <a:lstStyle/>
          <a:p>
            <a:pPr marL="285750" indent="-285750">
              <a:buFont typeface="Arial" panose="020B0604020202020204" pitchFamily="34" charset="0"/>
              <a:buChar char="•"/>
            </a:pPr>
            <a:r>
              <a:rPr lang="en-US" dirty="0"/>
              <a:t>16,500 machines were exposed to </a:t>
            </a:r>
            <a:r>
              <a:rPr lang="en-US" dirty="0" err="1"/>
              <a:t>NotPetya</a:t>
            </a:r>
            <a:r>
              <a:rPr lang="en-US" dirty="0"/>
              <a:t> </a:t>
            </a:r>
          </a:p>
          <a:p>
            <a:pPr marL="285750" indent="-285750">
              <a:buFont typeface="Arial" panose="020B0604020202020204" pitchFamily="34" charset="0"/>
              <a:buChar char="•"/>
            </a:pPr>
            <a:r>
              <a:rPr lang="en-US" dirty="0"/>
              <a:t>200 organizations were attacked </a:t>
            </a:r>
          </a:p>
          <a:p>
            <a:pPr marL="285750" indent="-285750">
              <a:buFont typeface="Arial" panose="020B0604020202020204" pitchFamily="34" charset="0"/>
              <a:buChar char="•"/>
            </a:pPr>
            <a:r>
              <a:rPr lang="en-US" dirty="0"/>
              <a:t>The cost of the damages from the attack are estimated in the range of $200 to $300 billion</a:t>
            </a:r>
          </a:p>
          <a:p>
            <a:pPr marL="285750" indent="-285750">
              <a:buFont typeface="Arial" panose="020B0604020202020204" pitchFamily="34" charset="0"/>
              <a:buChar char="•"/>
            </a:pPr>
            <a:r>
              <a:rPr lang="en-US" dirty="0"/>
              <a:t>The world was very informative when </a:t>
            </a:r>
            <a:r>
              <a:rPr lang="en-US" dirty="0" err="1"/>
              <a:t>NotPetya</a:t>
            </a:r>
            <a:r>
              <a:rPr lang="en-US" dirty="0"/>
              <a:t> first struck</a:t>
            </a:r>
          </a:p>
          <a:p>
            <a:pPr marL="285750" indent="-285750">
              <a:buFont typeface="Arial" panose="020B0604020202020204" pitchFamily="34" charset="0"/>
              <a:buChar char="•"/>
            </a:pPr>
            <a:r>
              <a:rPr lang="en-US" dirty="0" err="1"/>
              <a:t>NotPetya</a:t>
            </a:r>
            <a:r>
              <a:rPr lang="en-US" dirty="0"/>
              <a:t> is not as dangerous as it was, but other attacks like it are still a threat</a:t>
            </a:r>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50007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59CC-CBD4-43C5-8078-485BDD1ADB97}"/>
              </a:ext>
            </a:extLst>
          </p:cNvPr>
          <p:cNvSpPr>
            <a:spLocks noGrp="1"/>
          </p:cNvSpPr>
          <p:nvPr>
            <p:ph type="ctrTitle"/>
          </p:nvPr>
        </p:nvSpPr>
        <p:spPr>
          <a:xfrm>
            <a:off x="729450" y="1322450"/>
            <a:ext cx="7688100" cy="729634"/>
          </a:xfrm>
        </p:spPr>
        <p:txBody>
          <a:bodyPr/>
          <a:lstStyle/>
          <a:p>
            <a:r>
              <a:rPr lang="en-US" sz="2000" dirty="0">
                <a:latin typeface="Lato" panose="020B0604020202020204" charset="0"/>
              </a:rPr>
              <a:t>New Terms</a:t>
            </a:r>
          </a:p>
        </p:txBody>
      </p:sp>
      <p:sp>
        <p:nvSpPr>
          <p:cNvPr id="4" name="TextBox 3">
            <a:extLst>
              <a:ext uri="{FF2B5EF4-FFF2-40B4-BE49-F238E27FC236}">
                <a16:creationId xmlns:a16="http://schemas.microsoft.com/office/drawing/2014/main" id="{56397E69-732A-4DCC-9693-7FB128FBAC9A}"/>
              </a:ext>
            </a:extLst>
          </p:cNvPr>
          <p:cNvSpPr txBox="1"/>
          <p:nvPr/>
        </p:nvSpPr>
        <p:spPr>
          <a:xfrm>
            <a:off x="893134" y="2052084"/>
            <a:ext cx="6889898" cy="310854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Lato" panose="020B0604020202020204" charset="0"/>
              </a:rPr>
              <a:t>Credential Dumping- obtaining login and password information from the system and uses them while you traverse the network to gain access to restricted files</a:t>
            </a:r>
          </a:p>
          <a:p>
            <a:endParaRPr lang="en-US" dirty="0">
              <a:latin typeface="Lato" panose="020B0604020202020204" charset="0"/>
            </a:endParaRPr>
          </a:p>
          <a:p>
            <a:pPr marL="285750" indent="-285750">
              <a:buFont typeface="Arial" panose="020B0604020202020204" pitchFamily="34" charset="0"/>
              <a:buChar char="•"/>
            </a:pPr>
            <a:r>
              <a:rPr lang="en-US" dirty="0">
                <a:latin typeface="Lato" panose="020B0604020202020204" charset="0"/>
              </a:rPr>
              <a:t>Masquerading- using an executable to trick a user into executing malicious code</a:t>
            </a:r>
          </a:p>
          <a:p>
            <a:endParaRPr lang="en-US" dirty="0">
              <a:latin typeface="Lato" panose="020B0604020202020204" charset="0"/>
            </a:endParaRPr>
          </a:p>
          <a:p>
            <a:pPr marL="285750" indent="-285750">
              <a:buFont typeface="Arial" panose="020B0604020202020204" pitchFamily="34" charset="0"/>
              <a:buChar char="•"/>
            </a:pPr>
            <a:r>
              <a:rPr lang="en-US" dirty="0">
                <a:latin typeface="Lato" panose="020B0604020202020204" charset="0"/>
              </a:rPr>
              <a:t>Supply chain compromise- manipulating the products or the delivery system before the purchase by the final consumer in attempt to compromise data or the system</a:t>
            </a:r>
          </a:p>
          <a:p>
            <a:pPr marL="285750" indent="-285750">
              <a:buFont typeface="Arial" panose="020B0604020202020204" pitchFamily="34" charset="0"/>
              <a:buChar char="•"/>
            </a:pPr>
            <a:endParaRPr lang="en-US" dirty="0">
              <a:latin typeface="Lato" panose="020B0604020202020204" charset="0"/>
            </a:endParaRPr>
          </a:p>
          <a:p>
            <a:pPr marL="285750" indent="-285750">
              <a:buFont typeface="Arial" panose="020B0604020202020204" pitchFamily="34" charset="0"/>
              <a:buChar char="•"/>
            </a:pPr>
            <a:endParaRPr lang="en-US" dirty="0">
              <a:latin typeface="Lato" panose="020B0604020202020204" charset="0"/>
            </a:endParaRPr>
          </a:p>
          <a:p>
            <a:pPr marL="285750" indent="-285750">
              <a:buFont typeface="Arial" panose="020B0604020202020204" pitchFamily="34" charset="0"/>
              <a:buChar char="•"/>
            </a:pPr>
            <a:endParaRPr lang="en-US" dirty="0">
              <a:latin typeface="Lato" panose="020B0604020202020204" charset="0"/>
            </a:endParaRPr>
          </a:p>
          <a:p>
            <a:endParaRPr lang="en-US" dirty="0">
              <a:latin typeface="Lato" panose="020B0604020202020204" charset="0"/>
            </a:endParaRPr>
          </a:p>
          <a:p>
            <a:endParaRPr lang="en-US" dirty="0">
              <a:latin typeface="Lato" panose="020B0604020202020204" charset="0"/>
            </a:endParaRPr>
          </a:p>
          <a:p>
            <a:endParaRPr lang="en-US" dirty="0">
              <a:latin typeface="Lato" panose="020B0604020202020204" charset="0"/>
            </a:endParaRPr>
          </a:p>
          <a:p>
            <a:endParaRPr lang="en-US" dirty="0">
              <a:latin typeface="Lato" panose="020B0604020202020204" charset="0"/>
            </a:endParaRPr>
          </a:p>
        </p:txBody>
      </p:sp>
    </p:spTree>
    <p:extLst>
      <p:ext uri="{BB962C8B-B14F-4D97-AF65-F5344CB8AC3E}">
        <p14:creationId xmlns:p14="http://schemas.microsoft.com/office/powerpoint/2010/main" val="2527505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9"/>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Technical Expose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41DAB-F655-4473-89BC-1FF0B3258346}"/>
              </a:ext>
            </a:extLst>
          </p:cNvPr>
          <p:cNvSpPr>
            <a:spLocks noGrp="1"/>
          </p:cNvSpPr>
          <p:nvPr>
            <p:ph type="ctrTitle"/>
          </p:nvPr>
        </p:nvSpPr>
        <p:spPr>
          <a:xfrm>
            <a:off x="1519494" y="6674"/>
            <a:ext cx="6105012" cy="1664700"/>
          </a:xfrm>
        </p:spPr>
        <p:txBody>
          <a:bodyPr/>
          <a:lstStyle/>
          <a:p>
            <a:r>
              <a:rPr lang="en-US" dirty="0"/>
              <a:t>How NOTPETYA Works</a:t>
            </a:r>
          </a:p>
        </p:txBody>
      </p:sp>
      <p:pic>
        <p:nvPicPr>
          <p:cNvPr id="6" name="Picture 5">
            <a:extLst>
              <a:ext uri="{FF2B5EF4-FFF2-40B4-BE49-F238E27FC236}">
                <a16:creationId xmlns:a16="http://schemas.microsoft.com/office/drawing/2014/main" id="{4B943703-0CE1-447D-B433-0F7CE0C541F8}"/>
              </a:ext>
            </a:extLst>
          </p:cNvPr>
          <p:cNvPicPr>
            <a:picLocks noChangeAspect="1"/>
          </p:cNvPicPr>
          <p:nvPr/>
        </p:nvPicPr>
        <p:blipFill>
          <a:blip r:embed="rId2"/>
          <a:stretch>
            <a:fillRect/>
          </a:stretch>
        </p:blipFill>
        <p:spPr>
          <a:xfrm>
            <a:off x="0" y="3572834"/>
            <a:ext cx="9144000" cy="1450526"/>
          </a:xfrm>
          <a:prstGeom prst="rect">
            <a:avLst/>
          </a:prstGeom>
        </p:spPr>
      </p:pic>
      <p:pic>
        <p:nvPicPr>
          <p:cNvPr id="4" name="Picture 3">
            <a:extLst>
              <a:ext uri="{FF2B5EF4-FFF2-40B4-BE49-F238E27FC236}">
                <a16:creationId xmlns:a16="http://schemas.microsoft.com/office/drawing/2014/main" id="{21456C92-AE2E-4180-A018-8BFFD3FE3E58}"/>
              </a:ext>
            </a:extLst>
          </p:cNvPr>
          <p:cNvPicPr>
            <a:picLocks noChangeAspect="1"/>
          </p:cNvPicPr>
          <p:nvPr/>
        </p:nvPicPr>
        <p:blipFill>
          <a:blip r:embed="rId3"/>
          <a:stretch>
            <a:fillRect/>
          </a:stretch>
        </p:blipFill>
        <p:spPr>
          <a:xfrm>
            <a:off x="0" y="1243862"/>
            <a:ext cx="9144000" cy="1029298"/>
          </a:xfrm>
          <a:prstGeom prst="rect">
            <a:avLst/>
          </a:prstGeom>
        </p:spPr>
      </p:pic>
      <p:sp>
        <p:nvSpPr>
          <p:cNvPr id="9" name="Rectangle 8">
            <a:extLst>
              <a:ext uri="{FF2B5EF4-FFF2-40B4-BE49-F238E27FC236}">
                <a16:creationId xmlns:a16="http://schemas.microsoft.com/office/drawing/2014/main" id="{49912AED-A115-483F-B304-C1B014766053}"/>
              </a:ext>
            </a:extLst>
          </p:cNvPr>
          <p:cNvSpPr/>
          <p:nvPr/>
        </p:nvSpPr>
        <p:spPr>
          <a:xfrm>
            <a:off x="0" y="2402717"/>
            <a:ext cx="9144000" cy="1169551"/>
          </a:xfrm>
          <a:prstGeom prst="rect">
            <a:avLst/>
          </a:prstGeom>
        </p:spPr>
        <p:txBody>
          <a:bodyPr wrap="square">
            <a:spAutoFit/>
          </a:bodyPr>
          <a:lstStyle/>
          <a:p>
            <a:r>
              <a:rPr lang="en-US" dirty="0"/>
              <a:t>/c </a:t>
            </a:r>
            <a:r>
              <a:rPr lang="en-US" dirty="0" err="1"/>
              <a:t>schtasks</a:t>
            </a:r>
            <a:r>
              <a:rPr lang="en-US" dirty="0"/>
              <a:t> /Create /SC once /TN "" /TR "C:\Windows\system32\shutdown.exe /r /f" /ST 01:18</a:t>
            </a:r>
          </a:p>
          <a:p>
            <a:endParaRPr lang="en-US" dirty="0"/>
          </a:p>
          <a:p>
            <a:r>
              <a:rPr lang="en-US" dirty="0"/>
              <a:t>/run schedule tasks / create schedule once with /task name “ “  /run shutdown.exe /reboot /force close with a start time of 01:18</a:t>
            </a:r>
          </a:p>
          <a:p>
            <a:endParaRPr lang="en-US" dirty="0"/>
          </a:p>
        </p:txBody>
      </p:sp>
    </p:spTree>
    <p:extLst>
      <p:ext uri="{BB962C8B-B14F-4D97-AF65-F5344CB8AC3E}">
        <p14:creationId xmlns:p14="http://schemas.microsoft.com/office/powerpoint/2010/main" val="2329926158"/>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TotalTime>
  <Words>842</Words>
  <Application>Microsoft Office PowerPoint</Application>
  <PresentationFormat>On-screen Show (16:9)</PresentationFormat>
  <Paragraphs>118</Paragraphs>
  <Slides>25</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Lato</vt:lpstr>
      <vt:lpstr>Arial</vt:lpstr>
      <vt:lpstr>Raleway</vt:lpstr>
      <vt:lpstr>Streamline</vt:lpstr>
      <vt:lpstr>NotPetya</vt:lpstr>
      <vt:lpstr>Table of Contents</vt:lpstr>
      <vt:lpstr>Overview of the Malware</vt:lpstr>
      <vt:lpstr>PowerPoint Presentation</vt:lpstr>
      <vt:lpstr>PowerPoint Presentation</vt:lpstr>
      <vt:lpstr>Victims </vt:lpstr>
      <vt:lpstr>New Terms</vt:lpstr>
      <vt:lpstr>Technical Expose</vt:lpstr>
      <vt:lpstr>How NOTPETYA Works</vt:lpstr>
      <vt:lpstr>Virus Total Processes</vt:lpstr>
      <vt:lpstr>Mitre Att&amp;ck Layers</vt:lpstr>
      <vt:lpstr>Containment Strategy</vt:lpstr>
      <vt:lpstr>PowerPoint Presentation</vt:lpstr>
      <vt:lpstr>Attack Severity</vt:lpstr>
      <vt:lpstr>Attack Severity</vt:lpstr>
      <vt:lpstr>Awareness Training</vt:lpstr>
      <vt:lpstr>Awareness Training</vt:lpstr>
      <vt:lpstr>How much did that cost other Companies?</vt:lpstr>
      <vt:lpstr>That was just Maersk… Other Companies were victims as well.</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NotPetya</dc:title>
  <cp:lastModifiedBy>Justin Prosser</cp:lastModifiedBy>
  <cp:revision>24</cp:revision>
  <dcterms:modified xsi:type="dcterms:W3CDTF">2019-12-13T02:06:08Z</dcterms:modified>
</cp:coreProperties>
</file>